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587" r:id="rId4"/>
    <p:sldId id="593" r:id="rId5"/>
    <p:sldId id="588" r:id="rId6"/>
    <p:sldId id="590" r:id="rId7"/>
    <p:sldId id="589" r:id="rId8"/>
    <p:sldId id="591" r:id="rId9"/>
    <p:sldId id="592" r:id="rId10"/>
    <p:sldId id="596" r:id="rId11"/>
    <p:sldId id="594" r:id="rId12"/>
    <p:sldId id="597" r:id="rId13"/>
    <p:sldId id="598" r:id="rId14"/>
    <p:sldId id="599" r:id="rId15"/>
    <p:sldId id="600" r:id="rId16"/>
    <p:sldId id="602" r:id="rId17"/>
    <p:sldId id="603" r:id="rId18"/>
    <p:sldId id="606" r:id="rId19"/>
    <p:sldId id="608" r:id="rId20"/>
    <p:sldId id="607" r:id="rId21"/>
    <p:sldId id="609" r:id="rId22"/>
    <p:sldId id="610" r:id="rId23"/>
    <p:sldId id="611" r:id="rId24"/>
    <p:sldId id="613" r:id="rId25"/>
    <p:sldId id="614" r:id="rId26"/>
    <p:sldId id="615" r:id="rId27"/>
    <p:sldId id="616" r:id="rId28"/>
    <p:sldId id="617" r:id="rId29"/>
    <p:sldId id="618" r:id="rId30"/>
    <p:sldId id="620" r:id="rId31"/>
    <p:sldId id="621" r:id="rId32"/>
    <p:sldId id="622" r:id="rId33"/>
    <p:sldId id="623" r:id="rId34"/>
    <p:sldId id="624" r:id="rId35"/>
    <p:sldId id="625" r:id="rId36"/>
    <p:sldId id="626" r:id="rId37"/>
    <p:sldId id="627" r:id="rId38"/>
    <p:sldId id="628" r:id="rId39"/>
    <p:sldId id="629" r:id="rId40"/>
    <p:sldId id="630" r:id="rId41"/>
    <p:sldId id="631" r:id="rId42"/>
    <p:sldId id="586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Видове услуги за комуникация в реално време" id="{4A7CF05F-0E87-46D0-ADBC-8A44DFDA05C9}">
          <p14:sldIdLst>
            <p14:sldId id="587"/>
            <p14:sldId id="593"/>
            <p14:sldId id="588"/>
            <p14:sldId id="590"/>
            <p14:sldId id="589"/>
            <p14:sldId id="591"/>
            <p14:sldId id="592"/>
            <p14:sldId id="596"/>
            <p14:sldId id="594"/>
            <p14:sldId id="597"/>
          </p14:sldIdLst>
        </p14:section>
        <p14:section name="Discord" id="{EB4F6036-01D1-4D6A-B2CE-3AD696655FC0}">
          <p14:sldIdLst>
            <p14:sldId id="598"/>
            <p14:sldId id="599"/>
            <p14:sldId id="600"/>
            <p14:sldId id="602"/>
            <p14:sldId id="603"/>
            <p14:sldId id="606"/>
            <p14:sldId id="608"/>
            <p14:sldId id="607"/>
            <p14:sldId id="609"/>
            <p14:sldId id="610"/>
            <p14:sldId id="611"/>
            <p14:sldId id="613"/>
            <p14:sldId id="614"/>
            <p14:sldId id="615"/>
            <p14:sldId id="616"/>
            <p14:sldId id="617"/>
            <p14:sldId id="618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</p14:sldIdLst>
        </p14:section>
        <p14:section name="Правила за сигурност в интернет" id="{7C32DE59-83A9-4DC6-A952-B0B6D55B5598}">
          <p14:sldIdLst>
            <p14:sldId id="628"/>
            <p14:sldId id="629"/>
            <p14:sldId id="630"/>
            <p14:sldId id="631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5214" autoAdjust="0"/>
  </p:normalViewPr>
  <p:slideViewPr>
    <p:cSldViewPr showGuides="1">
      <p:cViewPr varScale="1">
        <p:scale>
          <a:sx n="109" d="100"/>
          <a:sy n="109" d="100"/>
        </p:scale>
        <p:origin x="138" y="12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1.9.2024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575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728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8118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28775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94508"/>
            <a:ext cx="11083636" cy="714491"/>
          </a:xfrm>
        </p:spPr>
        <p:txBody>
          <a:bodyPr>
            <a:normAutofit/>
          </a:bodyPr>
          <a:lstStyle/>
          <a:p>
            <a:r>
              <a:rPr lang="ru-RU" dirty="0"/>
              <a:t>Правила за сигурност в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373" y="321501"/>
            <a:ext cx="9591254" cy="1563818"/>
          </a:xfrm>
        </p:spPr>
        <p:txBody>
          <a:bodyPr>
            <a:normAutofit fontScale="90000"/>
          </a:bodyPr>
          <a:lstStyle/>
          <a:p>
            <a:r>
              <a:rPr lang="ru-RU" dirty="0"/>
              <a:t>Средства за комуникация в реално време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204000"/>
            <a:ext cx="1902125" cy="853099"/>
          </a:xfrm>
          <a:prstGeom prst="rect">
            <a:avLst/>
          </a:prstGeom>
        </p:spPr>
      </p:pic>
      <p:pic>
        <p:nvPicPr>
          <p:cNvPr id="1026" name="Picture 2" descr="What is Real Time Communication (RTC) ? - ZEGOCLOUD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7" b="1221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Най-известните програми</a:t>
            </a:r>
            <a:r>
              <a:rPr lang="bg-BG" dirty="0"/>
              <a:t>, които използват </a:t>
            </a:r>
            <a:r>
              <a:rPr lang="en-US" b="1" dirty="0" smtClean="0"/>
              <a:t>VoIP</a:t>
            </a:r>
            <a:r>
              <a:rPr lang="en-US" dirty="0" smtClean="0"/>
              <a:t>/</a:t>
            </a:r>
            <a:r>
              <a:rPr lang="en-US" b="1" dirty="0" smtClean="0"/>
              <a:t>mVoIP</a:t>
            </a:r>
            <a:r>
              <a:rPr lang="en-US" dirty="0" smtClean="0"/>
              <a:t> </a:t>
            </a:r>
            <a:r>
              <a:rPr lang="bg-BG" dirty="0"/>
              <a:t>са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Skype</a:t>
            </a:r>
          </a:p>
          <a:p>
            <a:pPr lvl="1"/>
            <a:r>
              <a:rPr lang="en-US" dirty="0" smtClean="0"/>
              <a:t>Viber</a:t>
            </a:r>
          </a:p>
          <a:p>
            <a:pPr lvl="1"/>
            <a:r>
              <a:rPr lang="en-US" dirty="0" smtClean="0"/>
              <a:t>Facebook Messenger</a:t>
            </a:r>
          </a:p>
          <a:p>
            <a:pPr lvl="1"/>
            <a:r>
              <a:rPr lang="en-US" dirty="0" smtClean="0"/>
              <a:t>Discord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Програми за </a:t>
            </a:r>
            <a:r>
              <a:rPr lang="en-US" dirty="0" smtClean="0"/>
              <a:t>VoIP</a:t>
            </a:r>
            <a:r>
              <a:rPr lang="bg-BG" dirty="0" smtClean="0"/>
              <a:t>/</a:t>
            </a:r>
            <a:r>
              <a:rPr lang="en-US" dirty="0" smtClean="0"/>
              <a:t>mVoIP</a:t>
            </a:r>
            <a:endParaRPr lang="en-US" dirty="0"/>
          </a:p>
        </p:txBody>
      </p:sp>
      <p:pic>
        <p:nvPicPr>
          <p:cNvPr id="3076" name="Picture 4" descr="Файл:Skype logo (2019–present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29" y="2136279"/>
            <a:ext cx="1951296" cy="19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iber - Free social media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00" y="1826649"/>
            <a:ext cx="2586978" cy="25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ndefine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172" y="4501077"/>
            <a:ext cx="2005923" cy="200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tatic.vecteezy.com/system/resources/previews/018/...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14579" r="13876" b="15293"/>
          <a:stretch/>
        </p:blipFill>
        <p:spPr bwMode="auto">
          <a:xfrm>
            <a:off x="7147842" y="4453045"/>
            <a:ext cx="2278158" cy="221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45598" cy="5528766"/>
          </a:xfrm>
        </p:spPr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Размяна </a:t>
            </a:r>
            <a:r>
              <a:rPr lang="bg-BG" b="1" dirty="0">
                <a:solidFill>
                  <a:schemeClr val="bg1"/>
                </a:solidFill>
              </a:rPr>
              <a:t>на мигновени </a:t>
            </a:r>
            <a:r>
              <a:rPr lang="bg-BG" b="1" dirty="0" smtClean="0">
                <a:solidFill>
                  <a:schemeClr val="bg1"/>
                </a:solidFill>
              </a:rPr>
              <a:t>съобщения </a:t>
            </a:r>
            <a:r>
              <a:rPr lang="en-US" dirty="0"/>
              <a:t>(</a:t>
            </a:r>
            <a:r>
              <a:rPr lang="en-US" b="1" dirty="0"/>
              <a:t>Instant Messaging</a:t>
            </a:r>
            <a:r>
              <a:rPr lang="en-US" dirty="0" smtClean="0"/>
              <a:t>)</a:t>
            </a:r>
            <a:r>
              <a:rPr lang="bg-BG" dirty="0" smtClean="0"/>
              <a:t> – </a:t>
            </a:r>
            <a:r>
              <a:rPr lang="ru-RU" dirty="0" smtClean="0"/>
              <a:t>вид </a:t>
            </a:r>
            <a:r>
              <a:rPr lang="ru-RU" b="1" dirty="0"/>
              <a:t>онлайн чат </a:t>
            </a:r>
            <a:r>
              <a:rPr lang="ru-RU" dirty="0"/>
              <a:t>за изпращане на текстови съобщения, файлове и </a:t>
            </a:r>
            <a:r>
              <a:rPr lang="ru-RU" dirty="0" smtClean="0"/>
              <a:t>картички в </a:t>
            </a:r>
            <a:r>
              <a:rPr lang="ru-RU" b="1" dirty="0"/>
              <a:t>реално </a:t>
            </a:r>
            <a:r>
              <a:rPr lang="ru-RU" b="1" dirty="0" smtClean="0"/>
              <a:t>време</a:t>
            </a:r>
          </a:p>
          <a:p>
            <a:pPr lvl="1">
              <a:spcAft>
                <a:spcPts val="0"/>
              </a:spcAft>
            </a:pPr>
            <a:r>
              <a:rPr lang="ru-RU" dirty="0" smtClean="0"/>
              <a:t>Възможност за </a:t>
            </a:r>
            <a:r>
              <a:rPr lang="ru-RU" b="1" dirty="0" smtClean="0"/>
              <a:t>едновременно участие</a:t>
            </a:r>
          </a:p>
          <a:p>
            <a:pPr marL="442912" lvl="1" indent="0">
              <a:spcBef>
                <a:spcPts val="0"/>
              </a:spcBef>
              <a:buNone/>
            </a:pPr>
            <a:r>
              <a:rPr lang="ru-RU" dirty="0" smtClean="0"/>
              <a:t>    в разговори</a:t>
            </a:r>
          </a:p>
          <a:p>
            <a:r>
              <a:rPr lang="ru-RU" dirty="0" smtClean="0"/>
              <a:t>За разлика от </a:t>
            </a:r>
            <a:r>
              <a:rPr lang="en-US" b="1" dirty="0" smtClean="0"/>
              <a:t>IRC</a:t>
            </a:r>
            <a:r>
              <a:rPr lang="en-US" dirty="0" smtClean="0"/>
              <a:t>, </a:t>
            </a:r>
            <a:r>
              <a:rPr lang="ru-RU" dirty="0" smtClean="0"/>
              <a:t>всички </a:t>
            </a:r>
            <a:r>
              <a:rPr lang="ru-RU" dirty="0"/>
              <a:t>потребители се </a:t>
            </a:r>
            <a:r>
              <a:rPr lang="ru-RU" b="1" dirty="0"/>
              <a:t>регистрират</a:t>
            </a:r>
            <a:r>
              <a:rPr lang="ru-RU" dirty="0"/>
              <a:t> в </a:t>
            </a:r>
            <a:r>
              <a:rPr lang="ru-RU" b="1" dirty="0"/>
              <a:t>общо приложение </a:t>
            </a:r>
            <a:r>
              <a:rPr lang="ru-RU" dirty="0" smtClean="0"/>
              <a:t>и </a:t>
            </a:r>
            <a:r>
              <a:rPr lang="ru-RU" dirty="0"/>
              <a:t>могат да изпращат съобщения един на друг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Размяна на мигновени съобщения</a:t>
            </a:r>
            <a:endParaRPr lang="en-US" dirty="0"/>
          </a:p>
        </p:txBody>
      </p:sp>
      <p:pic>
        <p:nvPicPr>
          <p:cNvPr id="4102" name="Picture 6" descr="Tip of the Week: How Instant Messaging Can Be Used to Improve Workplace  Collaboration - Business Technology, Gadgets, and IT Best Practices from  Grove Networks Blog | Miami | Grove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515" y="1449000"/>
            <a:ext cx="3450000" cy="34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5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Най-известните </a:t>
            </a:r>
            <a:r>
              <a:rPr lang="bg-BG" b="1" dirty="0" smtClean="0"/>
              <a:t>програми</a:t>
            </a:r>
            <a:r>
              <a:rPr lang="bg-BG" dirty="0"/>
              <a:t> </a:t>
            </a:r>
            <a:r>
              <a:rPr lang="bg-BG" dirty="0" smtClean="0"/>
              <a:t>за мигновени съобщения са:</a:t>
            </a:r>
          </a:p>
          <a:p>
            <a:pPr lvl="1"/>
            <a:r>
              <a:rPr lang="en-US" dirty="0" smtClean="0"/>
              <a:t>WhatsApp</a:t>
            </a:r>
          </a:p>
          <a:p>
            <a:pPr lvl="1"/>
            <a:r>
              <a:rPr lang="en-US" dirty="0" smtClean="0"/>
              <a:t>Telegram</a:t>
            </a:r>
          </a:p>
          <a:p>
            <a:pPr lvl="1"/>
            <a:r>
              <a:rPr lang="en-US" dirty="0" smtClean="0"/>
              <a:t>Viber</a:t>
            </a:r>
          </a:p>
          <a:p>
            <a:pPr lvl="1"/>
            <a:r>
              <a:rPr lang="en-US" dirty="0" smtClean="0"/>
              <a:t>Discord</a:t>
            </a:r>
          </a:p>
          <a:p>
            <a:pPr lvl="1"/>
            <a:r>
              <a:rPr lang="en-US" dirty="0" smtClean="0"/>
              <a:t>Snapchat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Програми за размяна на мигновени съобщения</a:t>
            </a:r>
            <a:endParaRPr lang="en-US" dirty="0"/>
          </a:p>
        </p:txBody>
      </p:sp>
      <p:pic>
        <p:nvPicPr>
          <p:cNvPr id="5122" name="Picture 2" descr="Category:WhatsApp –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950" y="1908477"/>
            <a:ext cx="2295000" cy="230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Телеграм – Уикипедия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00" y="2075844"/>
            <a:ext cx="1967438" cy="196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tatic.vecteezy.com/system/resources/previews/018/...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14579" r="13876" b="15293"/>
          <a:stretch/>
        </p:blipFill>
        <p:spPr bwMode="auto">
          <a:xfrm>
            <a:off x="6502725" y="4317009"/>
            <a:ext cx="2291550" cy="22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napchat Logo PNG Vector (EPS)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000" y="4468323"/>
            <a:ext cx="1926355" cy="192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iber - Free social media icon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" t="4424" r="8819" b="3994"/>
          <a:stretch/>
        </p:blipFill>
        <p:spPr bwMode="auto">
          <a:xfrm>
            <a:off x="3729270" y="4317008"/>
            <a:ext cx="2186729" cy="239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Мултифункционална платформа за комуникация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 smtClean="0"/>
              <a:t>Discord</a:t>
            </a:r>
            <a:endParaRPr lang="en-US" dirty="0"/>
          </a:p>
        </p:txBody>
      </p:sp>
      <p:pic>
        <p:nvPicPr>
          <p:cNvPr id="7" name="Picture 10" descr="static.vecteezy.com/system/resources/previews/018/...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14579" r="13876" b="15293"/>
          <a:stretch/>
        </p:blipFill>
        <p:spPr bwMode="auto">
          <a:xfrm>
            <a:off x="4950225" y="1494000"/>
            <a:ext cx="2291550" cy="22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5598" cy="5528766"/>
          </a:xfrm>
        </p:spPr>
        <p:txBody>
          <a:bodyPr/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Discord</a:t>
            </a:r>
            <a:r>
              <a:rPr lang="ru-RU" dirty="0" smtClean="0"/>
              <a:t> – </a:t>
            </a:r>
            <a:r>
              <a:rPr lang="ru-RU" dirty="0"/>
              <a:t>безплатна </a:t>
            </a:r>
            <a:r>
              <a:rPr lang="ru-RU" b="1" dirty="0"/>
              <a:t>платформа</a:t>
            </a:r>
            <a:r>
              <a:rPr lang="ru-RU" dirty="0"/>
              <a:t> за </a:t>
            </a:r>
            <a:r>
              <a:rPr lang="ru-RU" b="1" dirty="0"/>
              <a:t>текстова</a:t>
            </a:r>
            <a:r>
              <a:rPr lang="ru-RU" dirty="0"/>
              <a:t>, </a:t>
            </a:r>
            <a:r>
              <a:rPr lang="ru-RU" b="1" dirty="0"/>
              <a:t>гласова</a:t>
            </a:r>
            <a:r>
              <a:rPr lang="ru-RU" dirty="0"/>
              <a:t> и </a:t>
            </a:r>
            <a:r>
              <a:rPr lang="ru-RU" b="1" dirty="0" smtClean="0"/>
              <a:t>видеовръзка</a:t>
            </a:r>
            <a:r>
              <a:rPr lang="ru-RU" dirty="0" smtClean="0"/>
              <a:t> чрез интернет</a:t>
            </a:r>
          </a:p>
          <a:p>
            <a:pPr lvl="1"/>
            <a:r>
              <a:rPr lang="ru-RU" dirty="0"/>
              <a:t>Позволява </a:t>
            </a:r>
            <a:r>
              <a:rPr lang="ru-RU" b="1" dirty="0"/>
              <a:t>създаване</a:t>
            </a:r>
            <a:r>
              <a:rPr lang="ru-RU" dirty="0"/>
              <a:t> на </a:t>
            </a:r>
            <a:r>
              <a:rPr lang="ru-RU" b="1" dirty="0"/>
              <a:t>сървъри</a:t>
            </a:r>
            <a:r>
              <a:rPr lang="ru-RU" dirty="0"/>
              <a:t> с </a:t>
            </a:r>
            <a:r>
              <a:rPr lang="ru-RU" b="1" dirty="0"/>
              <a:t>текстови</a:t>
            </a:r>
            <a:r>
              <a:rPr lang="ru-RU" dirty="0"/>
              <a:t> и </a:t>
            </a:r>
            <a:r>
              <a:rPr lang="ru-RU" b="1" dirty="0"/>
              <a:t>гласови </a:t>
            </a:r>
            <a:r>
              <a:rPr lang="ru-RU" b="1" dirty="0" smtClean="0"/>
              <a:t>канали</a:t>
            </a:r>
          </a:p>
          <a:p>
            <a:pPr lvl="1"/>
            <a:r>
              <a:rPr lang="ru-RU" dirty="0" smtClean="0"/>
              <a:t>Поддържа </a:t>
            </a:r>
            <a:r>
              <a:rPr lang="ru-RU" b="1" dirty="0"/>
              <a:t>споделяне</a:t>
            </a:r>
            <a:r>
              <a:rPr lang="ru-RU" dirty="0"/>
              <a:t> на </a:t>
            </a:r>
            <a:r>
              <a:rPr lang="ru-RU" b="1" dirty="0" smtClean="0"/>
              <a:t>екрана</a:t>
            </a:r>
            <a:r>
              <a:rPr lang="ru-RU" dirty="0" smtClean="0"/>
              <a:t> и </a:t>
            </a:r>
            <a:r>
              <a:rPr lang="ru-RU" b="1" dirty="0"/>
              <a:t>обмяна</a:t>
            </a:r>
            <a:r>
              <a:rPr lang="ru-RU" dirty="0"/>
              <a:t> на </a:t>
            </a:r>
            <a:r>
              <a:rPr lang="ru-RU" b="1" dirty="0" smtClean="0"/>
              <a:t>файлове</a:t>
            </a:r>
          </a:p>
          <a:p>
            <a:r>
              <a:rPr lang="ru-RU" b="1" dirty="0"/>
              <a:t>Discord</a:t>
            </a:r>
            <a:r>
              <a:rPr lang="ru-RU" dirty="0"/>
              <a:t> стартира през </a:t>
            </a:r>
            <a:r>
              <a:rPr lang="ru-RU" b="1" dirty="0"/>
              <a:t>2015</a:t>
            </a:r>
            <a:r>
              <a:rPr lang="ru-RU" dirty="0"/>
              <a:t> г. и е наличен на множество езици, включително и български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Discord?</a:t>
            </a:r>
            <a:endParaRPr lang="en-US" dirty="0"/>
          </a:p>
        </p:txBody>
      </p:sp>
      <p:pic>
        <p:nvPicPr>
          <p:cNvPr id="1026" name="Picture 2" descr="Important Policy Upd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000" y="4464000"/>
            <a:ext cx="4140000" cy="2173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4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Линк</a:t>
            </a:r>
            <a:r>
              <a:rPr lang="bg-BG" dirty="0" smtClean="0"/>
              <a:t> за </a:t>
            </a:r>
            <a:r>
              <a:rPr lang="bg-BG" b="1" dirty="0" smtClean="0"/>
              <a:t>инсталиране</a:t>
            </a:r>
            <a:r>
              <a:rPr lang="bg-BG" dirty="0" smtClean="0"/>
              <a:t> на </a:t>
            </a:r>
            <a:r>
              <a:rPr lang="en-US" b="1" dirty="0"/>
              <a:t>Discord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discord.com/</a:t>
            </a:r>
            <a:endParaRPr lang="en-US" dirty="0" smtClean="0"/>
          </a:p>
          <a:p>
            <a:r>
              <a:rPr lang="bg-BG" dirty="0"/>
              <a:t>Стартирайте инсталацията чрез </a:t>
            </a:r>
            <a:r>
              <a:rPr lang="en-US" b="1" dirty="0" smtClean="0"/>
              <a:t>DiscordSetup.exe</a:t>
            </a:r>
            <a:endParaRPr lang="bg-BG" b="1" dirty="0" smtClean="0"/>
          </a:p>
          <a:p>
            <a:pPr lvl="1"/>
            <a:r>
              <a:rPr lang="ru-RU" b="1" dirty="0"/>
              <a:t>Следвайте</a:t>
            </a:r>
            <a:r>
              <a:rPr lang="ru-RU" dirty="0"/>
              <a:t> </a:t>
            </a:r>
            <a:r>
              <a:rPr lang="ru-RU" b="1" dirty="0"/>
              <a:t>инструкциите</a:t>
            </a:r>
            <a:r>
              <a:rPr lang="ru-RU" dirty="0"/>
              <a:t> в диалоговия прозорец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Инсталиране на </a:t>
            </a:r>
            <a:r>
              <a:rPr lang="en-US" dirty="0" smtClean="0"/>
              <a:t>Discord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5321" b="37975"/>
          <a:stretch/>
        </p:blipFill>
        <p:spPr>
          <a:xfrm>
            <a:off x="6603256" y="3519000"/>
            <a:ext cx="5037828" cy="3205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90" y="3519000"/>
            <a:ext cx="5918568" cy="3205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800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1719667"/>
            <a:ext cx="6065892" cy="1754333"/>
          </a:xfrm>
        </p:spPr>
        <p:txBody>
          <a:bodyPr/>
          <a:lstStyle/>
          <a:p>
            <a:r>
              <a:rPr lang="bg-BG" dirty="0" smtClean="0"/>
              <a:t>Създаване на профил в </a:t>
            </a:r>
            <a:r>
              <a:rPr lang="en-US" dirty="0" smtClean="0"/>
              <a:t>Discord</a:t>
            </a:r>
            <a:endParaRPr lang="en-US" dirty="0"/>
          </a:p>
        </p:txBody>
      </p:sp>
      <p:pic>
        <p:nvPicPr>
          <p:cNvPr id="2050" name="Picture 2" descr="Register - Free commerce and shopping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200" y="1747199"/>
            <a:ext cx="2446800" cy="24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акаунт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213" t="16752" r="14657" b="12128"/>
          <a:stretch/>
        </p:blipFill>
        <p:spPr>
          <a:xfrm>
            <a:off x="1438500" y="1342668"/>
            <a:ext cx="9315000" cy="53263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2226000" y="2003334"/>
            <a:ext cx="5090297" cy="1215000"/>
          </a:xfrm>
          <a:prstGeom prst="wedgeRoundRectCallout">
            <a:avLst>
              <a:gd name="adj1" fmla="val -21866"/>
              <a:gd name="adj2" fmla="val 361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използваме програмата, е нужно да се регистрираме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016000" y="5094000"/>
            <a:ext cx="3330000" cy="1305000"/>
          </a:xfrm>
          <a:prstGeom prst="wedgeRoundRectCallout">
            <a:avLst>
              <a:gd name="adj1" fmla="val -75355"/>
              <a:gd name="adj2" fmla="val -61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целта избираме бутона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017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345598" cy="5528766"/>
          </a:xfrm>
        </p:spPr>
        <p:txBody>
          <a:bodyPr/>
          <a:lstStyle/>
          <a:p>
            <a:r>
              <a:rPr lang="bg-BG" dirty="0" smtClean="0"/>
              <a:t>Така се отваря </a:t>
            </a:r>
            <a:r>
              <a:rPr lang="bg-BG" b="1" dirty="0" smtClean="0"/>
              <a:t>форма</a:t>
            </a:r>
            <a:r>
              <a:rPr lang="bg-BG" dirty="0" smtClean="0"/>
              <a:t> за </a:t>
            </a:r>
            <a:r>
              <a:rPr lang="bg-BG" b="1" dirty="0" smtClean="0"/>
              <a:t>попълване</a:t>
            </a:r>
            <a:r>
              <a:rPr lang="bg-BG" dirty="0" smtClean="0"/>
              <a:t> на </a:t>
            </a:r>
            <a:r>
              <a:rPr lang="bg-BG" b="1" dirty="0" smtClean="0"/>
              <a:t>данни</a:t>
            </a:r>
            <a:r>
              <a:rPr lang="bg-BG" dirty="0" smtClean="0"/>
              <a:t> за акаунта:</a:t>
            </a:r>
          </a:p>
          <a:p>
            <a:pPr lvl="1"/>
            <a:r>
              <a:rPr lang="en-US" b="1" dirty="0" smtClean="0"/>
              <a:t>Email</a:t>
            </a:r>
            <a:r>
              <a:rPr lang="en-US" dirty="0" smtClean="0"/>
              <a:t> (</a:t>
            </a:r>
            <a:r>
              <a:rPr lang="bg-BG" dirty="0" smtClean="0"/>
              <a:t>имейл адрес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en-US" b="1" dirty="0" smtClean="0"/>
              <a:t>Username</a:t>
            </a:r>
            <a:r>
              <a:rPr lang="en-US" dirty="0" smtClean="0"/>
              <a:t> (</a:t>
            </a:r>
            <a:r>
              <a:rPr lang="bg-BG" dirty="0" smtClean="0"/>
              <a:t>потребителско име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en-US" b="1" dirty="0" smtClean="0"/>
              <a:t>Password</a:t>
            </a:r>
            <a:r>
              <a:rPr lang="en-US" dirty="0" smtClean="0"/>
              <a:t> </a:t>
            </a:r>
            <a:r>
              <a:rPr lang="bg-BG" dirty="0" smtClean="0"/>
              <a:t>(парола)</a:t>
            </a:r>
          </a:p>
          <a:p>
            <a:pPr lvl="1"/>
            <a:r>
              <a:rPr lang="en-US" b="1" dirty="0" smtClean="0"/>
              <a:t>Date of birth </a:t>
            </a:r>
            <a:r>
              <a:rPr lang="en-US" dirty="0" smtClean="0"/>
              <a:t>(</a:t>
            </a:r>
            <a:r>
              <a:rPr lang="bg-BG" dirty="0" smtClean="0"/>
              <a:t>дата на раждане</a:t>
            </a:r>
            <a:r>
              <a:rPr lang="en-US" dirty="0" smtClean="0"/>
              <a:t>)</a:t>
            </a:r>
          </a:p>
          <a:p>
            <a:pPr lvl="2"/>
            <a:r>
              <a:rPr lang="bg-BG" dirty="0" smtClean="0"/>
              <a:t>Имайте предвит, че </a:t>
            </a:r>
            <a:r>
              <a:rPr lang="bg-BG" b="1" dirty="0" smtClean="0"/>
              <a:t>минималната</a:t>
            </a:r>
            <a:r>
              <a:rPr lang="bg-BG" dirty="0" smtClean="0"/>
              <a:t> </a:t>
            </a:r>
            <a:r>
              <a:rPr lang="bg-BG" b="1" dirty="0" smtClean="0"/>
              <a:t>възраст</a:t>
            </a:r>
            <a:r>
              <a:rPr lang="bg-BG" dirty="0" smtClean="0"/>
              <a:t> за регистрация е </a:t>
            </a:r>
            <a:r>
              <a:rPr lang="bg-BG" b="1" dirty="0" smtClean="0"/>
              <a:t>14 години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акаунт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380" y="1196125"/>
            <a:ext cx="3915000" cy="55587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166000" y="1899000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166000" y="3139948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166000" y="3769948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6000" y="4399948"/>
            <a:ext cx="3240000" cy="630000"/>
          </a:xfrm>
          <a:prstGeom prst="rect">
            <a:avLst/>
          </a:prstGeom>
          <a:noFill/>
          <a:ln w="38100">
            <a:solidFill>
              <a:schemeClr val="bg1">
                <a:lumMod val="60000"/>
                <a:lumOff val="4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85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акаунт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00" y="1317375"/>
            <a:ext cx="9855000" cy="5338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325703" y="1629000"/>
            <a:ext cx="6300000" cy="2025000"/>
          </a:xfrm>
          <a:prstGeom prst="wedgeRoundRectCallout">
            <a:avLst>
              <a:gd name="adj1" fmla="val -25256"/>
              <a:gd name="adj2" fmla="val 414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успешна регистрация ще трябва да </a:t>
            </a: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потвърдите акаунта </a:t>
            </a: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си, като използвате имейл съобщението, което ще получите от </a:t>
            </a: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Discord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1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014234" cy="5207396"/>
          </a:xfrm>
        </p:spPr>
        <p:txBody>
          <a:bodyPr/>
          <a:lstStyle/>
          <a:p>
            <a:r>
              <a:rPr lang="bg-BG" dirty="0" smtClean="0"/>
              <a:t>͏Видове </a:t>
            </a:r>
            <a:r>
              <a:rPr lang="bg-BG" b="1" dirty="0" smtClean="0"/>
              <a:t>услуги</a:t>
            </a:r>
            <a:r>
              <a:rPr lang="bg-BG" dirty="0" smtClean="0"/>
              <a:t> за </a:t>
            </a:r>
            <a:r>
              <a:rPr lang="bg-BG" b="1" dirty="0" smtClean="0"/>
              <a:t>комуникация</a:t>
            </a:r>
            <a:r>
              <a:rPr lang="bg-BG" dirty="0" smtClean="0"/>
              <a:t> в </a:t>
            </a:r>
            <a:r>
              <a:rPr lang="bg-BG" b="1" dirty="0" smtClean="0"/>
              <a:t>реално време</a:t>
            </a:r>
          </a:p>
          <a:p>
            <a:r>
              <a:rPr lang="en-US" dirty="0" smtClean="0"/>
              <a:t>͏</a:t>
            </a:r>
            <a:r>
              <a:rPr lang="en-US" b="1" dirty="0" smtClean="0">
                <a:solidFill>
                  <a:schemeClr val="bg1"/>
                </a:solidFill>
              </a:rPr>
              <a:t>Discord</a:t>
            </a:r>
            <a:endParaRPr lang="bg-BG" b="1" dirty="0" smtClean="0">
              <a:solidFill>
                <a:schemeClr val="bg1"/>
              </a:solidFill>
            </a:endParaRPr>
          </a:p>
          <a:p>
            <a:r>
              <a:rPr lang="bg-BG" dirty="0" smtClean="0"/>
              <a:t>Правила за </a:t>
            </a:r>
            <a:r>
              <a:rPr lang="bg-BG" b="1" dirty="0" smtClean="0"/>
              <a:t>сигурност</a:t>
            </a:r>
            <a:r>
              <a:rPr lang="bg-BG" dirty="0" smtClean="0"/>
              <a:t> в </a:t>
            </a:r>
            <a:r>
              <a:rPr lang="bg-BG" b="1" dirty="0" smtClean="0"/>
              <a:t>интернет</a:t>
            </a:r>
            <a:endParaRPr lang="bg-BG" b="1" dirty="0" smtClean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акаунт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7" y="1269000"/>
            <a:ext cx="9792746" cy="54201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6051000" y="4329000"/>
            <a:ext cx="4610027" cy="1620000"/>
          </a:xfrm>
          <a:prstGeom prst="wedgeRoundRectCallout">
            <a:avLst>
              <a:gd name="adj1" fmla="val -25256"/>
              <a:gd name="adj2" fmla="val 414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вече разполагате с напълно активиран акаунт, готов за комуникация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1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5241000" y="3338387"/>
            <a:ext cx="6065892" cy="855613"/>
          </a:xfrm>
        </p:spPr>
        <p:txBody>
          <a:bodyPr/>
          <a:lstStyle/>
          <a:p>
            <a:r>
              <a:rPr lang="bg-BG" dirty="0" smtClean="0"/>
              <a:t>Смяна на език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061000" y="1764000"/>
            <a:ext cx="6390000" cy="1461380"/>
          </a:xfrm>
        </p:spPr>
        <p:txBody>
          <a:bodyPr/>
          <a:lstStyle/>
          <a:p>
            <a:r>
              <a:rPr lang="bg-BG" dirty="0" smtClean="0"/>
              <a:t>Настройки в </a:t>
            </a:r>
            <a:r>
              <a:rPr lang="en-US" dirty="0" smtClean="0"/>
              <a:t>Discord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954000"/>
            <a:ext cx="3870000" cy="38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Настройки в </a:t>
            </a:r>
            <a:r>
              <a:rPr lang="en-US" dirty="0" smtClean="0"/>
              <a:t>Discord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2686" r="67460" b="-1"/>
          <a:stretch/>
        </p:blipFill>
        <p:spPr>
          <a:xfrm>
            <a:off x="2721000" y="3249000"/>
            <a:ext cx="5866677" cy="27257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7266000" y="1674000"/>
            <a:ext cx="3960000" cy="1440000"/>
          </a:xfrm>
          <a:prstGeom prst="wedgeRoundRectCallout">
            <a:avLst>
              <a:gd name="adj1" fmla="val -46810"/>
              <a:gd name="adj2" fmla="val 1498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долния ляв ъгъл се намират </a:t>
            </a: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настройките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Discord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15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Discord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00" y="1224000"/>
            <a:ext cx="9945000" cy="55044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196000" y="1944000"/>
            <a:ext cx="4005000" cy="1080000"/>
          </a:xfrm>
          <a:prstGeom prst="wedgeRoundRectCallout">
            <a:avLst>
              <a:gd name="adj1" fmla="val -15492"/>
              <a:gd name="adj2" fmla="val 38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настройките на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Discord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396000" y="4599000"/>
            <a:ext cx="5625000" cy="1080000"/>
          </a:xfrm>
          <a:prstGeom prst="wedgeRoundRectCallout">
            <a:avLst>
              <a:gd name="adj1" fmla="val -61584"/>
              <a:gd name="adj2" fmla="val -139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менюто 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можем да променим езика на програмата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223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00" y="1224000"/>
            <a:ext cx="9945000" cy="55044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Смяна на език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01000" y="3986777"/>
            <a:ext cx="4005000" cy="1125000"/>
          </a:xfrm>
          <a:prstGeom prst="wedgeRoundRectCallout">
            <a:avLst>
              <a:gd name="adj1" fmla="val -40226"/>
              <a:gd name="adj2" fmla="val -829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Намираме български език и го селектираме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664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език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01" y="1224001"/>
            <a:ext cx="9945000" cy="5504404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916000" y="5004000"/>
            <a:ext cx="4860000" cy="1125000"/>
          </a:xfrm>
          <a:prstGeom prst="wedgeRoundRectCallout">
            <a:avLst>
              <a:gd name="adj1" fmla="val -22510"/>
              <a:gd name="adj2" fmla="val 447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програмата вече е изцяло на нашия роден език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5436669" y="3042795"/>
            <a:ext cx="5674554" cy="1826206"/>
          </a:xfrm>
        </p:spPr>
        <p:txBody>
          <a:bodyPr/>
          <a:lstStyle/>
          <a:p>
            <a:r>
              <a:rPr lang="bg-BG" dirty="0" smtClean="0"/>
              <a:t>Добавяне и комуникация с приятели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 smtClean="0"/>
              <a:t>Работа с </a:t>
            </a:r>
            <a:r>
              <a:rPr lang="en-US" dirty="0" smtClean="0"/>
              <a:t>Discord</a:t>
            </a:r>
            <a:endParaRPr lang="en-US" dirty="0"/>
          </a:p>
        </p:txBody>
      </p:sp>
      <p:pic>
        <p:nvPicPr>
          <p:cNvPr id="3074" name="Picture 2" descr="Call - Free us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00" y="1590900"/>
            <a:ext cx="2554700" cy="25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приятел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207" r="16517" b="66481"/>
          <a:stretch/>
        </p:blipFill>
        <p:spPr>
          <a:xfrm>
            <a:off x="1281000" y="3234700"/>
            <a:ext cx="9489519" cy="2970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5466000" y="1501552"/>
            <a:ext cx="5900297" cy="1215000"/>
          </a:xfrm>
          <a:prstGeom prst="wedgeRoundRectCallout">
            <a:avLst>
              <a:gd name="adj1" fmla="val 22057"/>
              <a:gd name="adj2" fmla="val 1220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добавим приятели, избираме менюто "</a:t>
            </a: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Добави приятел</a:t>
            </a:r>
            <a:r>
              <a:rPr lang="bg-BG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31000" y="1911200"/>
            <a:ext cx="4234181" cy="1098101"/>
          </a:xfrm>
          <a:prstGeom prst="wedgeRoundRectCallout">
            <a:avLst>
              <a:gd name="adj1" fmla="val -5836"/>
              <a:gd name="adj2" fmla="val 2417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ъвеждаме неговото потребителско име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93" y="5290368"/>
            <a:ext cx="6388307" cy="523632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5347903" y="3714350"/>
            <a:ext cx="5670000" cy="1096368"/>
          </a:xfrm>
          <a:prstGeom prst="wedgeRoundRectCallout">
            <a:avLst>
              <a:gd name="adj1" fmla="val -21057"/>
              <a:gd name="adj2" fmla="val 879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натискаме </a:t>
            </a:r>
            <a:endParaRPr lang="en-US" sz="2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Изпрати заявка за приятелство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782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Когато другият потребител </a:t>
            </a:r>
            <a:r>
              <a:rPr lang="bg-BG" b="1" dirty="0" smtClean="0"/>
              <a:t>приеме</a:t>
            </a:r>
            <a:r>
              <a:rPr lang="bg-BG" dirty="0" smtClean="0"/>
              <a:t> вашата </a:t>
            </a:r>
            <a:r>
              <a:rPr lang="bg-BG" b="1" dirty="0" smtClean="0"/>
              <a:t>покана</a:t>
            </a:r>
            <a:r>
              <a:rPr lang="bg-BG" dirty="0" smtClean="0"/>
              <a:t>, той ще се </a:t>
            </a:r>
            <a:r>
              <a:rPr lang="bg-BG" b="1" dirty="0" smtClean="0"/>
              <a:t>добави</a:t>
            </a:r>
            <a:r>
              <a:rPr lang="bg-BG" dirty="0" smtClean="0"/>
              <a:t> във вашия </a:t>
            </a:r>
            <a:r>
              <a:rPr lang="bg-BG" b="1" dirty="0" smtClean="0"/>
              <a:t>списък</a:t>
            </a:r>
            <a:r>
              <a:rPr lang="bg-BG" dirty="0" smtClean="0"/>
              <a:t> с </a:t>
            </a:r>
            <a:r>
              <a:rPr lang="bg-BG" b="1" dirty="0" smtClean="0"/>
              <a:t>приятели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приятел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4295" b="34956"/>
          <a:stretch/>
        </p:blipFill>
        <p:spPr>
          <a:xfrm>
            <a:off x="1743808" y="2484000"/>
            <a:ext cx="8704384" cy="41393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299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27" y="1224000"/>
            <a:ext cx="9972746" cy="551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28" y="1224000"/>
            <a:ext cx="9972746" cy="55197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Чат с приятел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01000" y="4239000"/>
            <a:ext cx="6030000" cy="1800000"/>
          </a:xfrm>
          <a:prstGeom prst="wedgeRoundRectCallout">
            <a:avLst>
              <a:gd name="adj1" fmla="val -25109"/>
              <a:gd name="adj2" fmla="val 44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 можете да си изпращате съобщения и да правите видео- или аудиовръзка с другия потребител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2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ru-RU" dirty="0"/>
              <a:t>͏Видове услуги за комуникация в реално </a:t>
            </a:r>
            <a:r>
              <a:rPr lang="ru-RU" dirty="0" smtClean="0"/>
              <a:t>време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741" y="1629000"/>
            <a:ext cx="3610517" cy="20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28" y="1224000"/>
            <a:ext cx="9972746" cy="5519761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7131000" y="4726380"/>
            <a:ext cx="4185000" cy="1080000"/>
          </a:xfrm>
          <a:prstGeom prst="wedgeRoundRectCallout">
            <a:avLst>
              <a:gd name="adj1" fmla="val -45193"/>
              <a:gd name="adj2" fmla="val 908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144766" y="4720192"/>
            <a:ext cx="4185000" cy="1080000"/>
          </a:xfrm>
          <a:prstGeom prst="wedgeRoundRectCallout">
            <a:avLst>
              <a:gd name="adj1" fmla="val -35829"/>
              <a:gd name="adj2" fmla="val 964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Основни елементи на програмата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4836000" y="2131886"/>
            <a:ext cx="2925000" cy="675000"/>
          </a:xfrm>
          <a:prstGeom prst="wedgeRoundRectCallout">
            <a:avLst>
              <a:gd name="adj1" fmla="val 43476"/>
              <a:gd name="adj2" fmla="val -115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Аудиоразговор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930532" y="1959596"/>
            <a:ext cx="2925000" cy="675000"/>
          </a:xfrm>
          <a:prstGeom prst="wedgeRoundRectCallout">
            <a:avLst>
              <a:gd name="adj1" fmla="val -48820"/>
              <a:gd name="adj2" fmla="val -871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Видеоразговор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371000" y="5274000"/>
            <a:ext cx="2122923" cy="1019760"/>
          </a:xfrm>
          <a:prstGeom prst="wedgeRoundRectCallout">
            <a:avLst>
              <a:gd name="adj1" fmla="val 62960"/>
              <a:gd name="adj2" fmla="val 475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Изпращане на файл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193030" y="4779000"/>
            <a:ext cx="2763517" cy="930120"/>
          </a:xfrm>
          <a:prstGeom prst="wedgeRoundRectCallout">
            <a:avLst>
              <a:gd name="adj1" fmla="val 10783"/>
              <a:gd name="adj2" fmla="val 1013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Въвеждане на съобщение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131000" y="4726380"/>
            <a:ext cx="4185000" cy="1080000"/>
          </a:xfrm>
          <a:prstGeom prst="wedgeRoundRectCallout">
            <a:avLst>
              <a:gd name="adj1" fmla="val -52060"/>
              <a:gd name="adj2" fmla="val 875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Вмъкване на емотикони, стикери и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gif-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453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1809667"/>
            <a:ext cx="6065892" cy="1754333"/>
          </a:xfrm>
        </p:spPr>
        <p:txBody>
          <a:bodyPr/>
          <a:lstStyle/>
          <a:p>
            <a:r>
              <a:rPr lang="bg-BG" dirty="0" smtClean="0"/>
              <a:t>Създаване на група в </a:t>
            </a:r>
            <a:r>
              <a:rPr lang="en-US" dirty="0" smtClean="0"/>
              <a:t>Discord</a:t>
            </a:r>
            <a:endParaRPr lang="en-US" dirty="0"/>
          </a:p>
        </p:txBody>
      </p:sp>
      <p:pic>
        <p:nvPicPr>
          <p:cNvPr id="4098" name="Picture 2" descr="Group Special Lineal color icon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00" y="1809000"/>
            <a:ext cx="2356800" cy="235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0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група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1820"/>
          <a:stretch/>
        </p:blipFill>
        <p:spPr>
          <a:xfrm>
            <a:off x="2856000" y="1314000"/>
            <a:ext cx="3780000" cy="54349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7041000" y="1674000"/>
            <a:ext cx="4140000" cy="1485000"/>
          </a:xfrm>
          <a:prstGeom prst="wedgeRoundRectCallout">
            <a:avLst>
              <a:gd name="adj1" fmla="val -72369"/>
              <a:gd name="adj2" fmla="val 657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Група се създава от знака "</a:t>
            </a: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на секцията с директни съобщения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3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група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0813"/>
          <a:stretch/>
        </p:blipFill>
        <p:spPr>
          <a:xfrm>
            <a:off x="1326000" y="1359000"/>
            <a:ext cx="7740000" cy="52986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568030" y="1629000"/>
            <a:ext cx="4185000" cy="1530000"/>
          </a:xfrm>
          <a:prstGeom prst="wedgeRoundRectCallout">
            <a:avLst>
              <a:gd name="adj1" fmla="val -38813"/>
              <a:gd name="adj2" fmla="val 656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Оттук маркираме хората, които искаме да добавим в групата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64" y="2664001"/>
            <a:ext cx="4648236" cy="32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764" y="2677859"/>
            <a:ext cx="4648236" cy="322614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661000" y="5656501"/>
            <a:ext cx="1192500" cy="7563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група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25" y="1175603"/>
            <a:ext cx="9587750" cy="5587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6006000" y="3789000"/>
            <a:ext cx="4185000" cy="1125000"/>
          </a:xfrm>
          <a:prstGeom prst="wedgeRoundRectCallout">
            <a:avLst>
              <a:gd name="adj1" fmla="val 30669"/>
              <a:gd name="adj2" fmla="val -175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групата с избраните приятели се създава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583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</a:t>
            </a:r>
            <a:r>
              <a:rPr lang="bg-BG" dirty="0"/>
              <a:t>на </a:t>
            </a:r>
            <a:r>
              <a:rPr lang="bg-BG" dirty="0" smtClean="0"/>
              <a:t>групата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25" y="1175603"/>
            <a:ext cx="9587750" cy="5587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566000" y="2394000"/>
            <a:ext cx="3105000" cy="990000"/>
          </a:xfrm>
          <a:prstGeom prst="wedgeRoundRectCallout">
            <a:avLst>
              <a:gd name="adj1" fmla="val 55477"/>
              <a:gd name="adj2" fmla="val -109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 на приятел в групата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663352" y="3969225"/>
            <a:ext cx="3302647" cy="719775"/>
          </a:xfrm>
          <a:prstGeom prst="wedgeRoundRectCallout">
            <a:avLst>
              <a:gd name="adj1" fmla="val 30386"/>
              <a:gd name="adj2" fmla="val -1032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Членове на групата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32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23" y="1176900"/>
            <a:ext cx="9591187" cy="5589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Промяна на името на групата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21000" y="2529000"/>
            <a:ext cx="5490000" cy="1530000"/>
          </a:xfrm>
          <a:prstGeom prst="wedgeRoundRectCallout">
            <a:avLst>
              <a:gd name="adj1" fmla="val -29813"/>
              <a:gd name="adj2" fmla="val -923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Името на групата може да бъде променено, като кликнете върху него и въведете новото име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66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името на групата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98" y="1176900"/>
            <a:ext cx="9592012" cy="55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70916"/>
            <a:ext cx="10961783" cy="768084"/>
          </a:xfrm>
        </p:spPr>
        <p:txBody>
          <a:bodyPr/>
          <a:lstStyle/>
          <a:p>
            <a:r>
              <a:rPr lang="bg-BG" dirty="0"/>
              <a:t>Правила за сигурност в </a:t>
            </a:r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44" y="1134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3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Ако получиш </a:t>
            </a:r>
            <a:r>
              <a:rPr lang="bg-BG" b="1" dirty="0" smtClean="0"/>
              <a:t>покана</a:t>
            </a:r>
            <a:r>
              <a:rPr lang="bg-BG" dirty="0" smtClean="0"/>
              <a:t> за </a:t>
            </a:r>
            <a:r>
              <a:rPr lang="bg-BG" b="1" dirty="0" smtClean="0"/>
              <a:t>приятелство</a:t>
            </a:r>
            <a:r>
              <a:rPr lang="bg-BG" dirty="0" smtClean="0"/>
              <a:t> от </a:t>
            </a:r>
            <a:r>
              <a:rPr lang="bg-BG" b="1" dirty="0" smtClean="0"/>
              <a:t>непознат</a:t>
            </a:r>
            <a:r>
              <a:rPr lang="bg-BG" dirty="0" smtClean="0"/>
              <a:t>, трябва да го </a:t>
            </a:r>
            <a:r>
              <a:rPr lang="bg-BG" b="1" dirty="0" smtClean="0">
                <a:solidFill>
                  <a:schemeClr val="bg1"/>
                </a:solidFill>
              </a:rPr>
              <a:t>откажеш</a:t>
            </a:r>
            <a:r>
              <a:rPr lang="bg-BG" dirty="0" smtClean="0"/>
              <a:t>, защото </a:t>
            </a:r>
            <a:r>
              <a:rPr lang="bg-BG" b="1" dirty="0" smtClean="0"/>
              <a:t>не знаеш </a:t>
            </a:r>
            <a:r>
              <a:rPr lang="bg-BG" dirty="0" smtClean="0"/>
              <a:t>какви са </a:t>
            </a:r>
            <a:r>
              <a:rPr lang="bg-BG" b="1" dirty="0" smtClean="0"/>
              <a:t>неговите намерения</a:t>
            </a:r>
          </a:p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Не изпращай </a:t>
            </a:r>
            <a:r>
              <a:rPr lang="bg-BG" dirty="0" smtClean="0"/>
              <a:t>свои </a:t>
            </a:r>
            <a:r>
              <a:rPr lang="bg-BG" b="1" dirty="0" smtClean="0"/>
              <a:t>снимки</a:t>
            </a:r>
            <a:r>
              <a:rPr lang="bg-BG" dirty="0" smtClean="0"/>
              <a:t> или снимки на твои близки на </a:t>
            </a:r>
            <a:r>
              <a:rPr lang="bg-BG" b="1" dirty="0" smtClean="0"/>
              <a:t>непознати</a:t>
            </a:r>
            <a:r>
              <a:rPr lang="bg-BG" dirty="0" smtClean="0"/>
              <a:t> потребители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Основни правила за сигурност в интернет (1)</a:t>
            </a:r>
            <a:endParaRPr lang="en-US" dirty="0"/>
          </a:p>
        </p:txBody>
      </p:sp>
      <p:pic>
        <p:nvPicPr>
          <p:cNvPr id="5122" name="Picture 2" descr="Facebook Friend Request Virus Removal 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00" y="3969000"/>
            <a:ext cx="2918186" cy="267014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hotos &amp; Self-Esteem: What To Think Of When Sending Your Photos To Strangers  — Every Thing For Dad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00" y="3969000"/>
            <a:ext cx="4011953" cy="267359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8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Видовете </a:t>
            </a:r>
            <a:r>
              <a:rPr lang="bg-BG" b="1" dirty="0" smtClean="0"/>
              <a:t>услуги</a:t>
            </a:r>
            <a:r>
              <a:rPr lang="bg-BG" dirty="0" smtClean="0"/>
              <a:t> за </a:t>
            </a:r>
            <a:r>
              <a:rPr lang="bg-BG" b="1" dirty="0" smtClean="0"/>
              <a:t>комуникация</a:t>
            </a:r>
            <a:r>
              <a:rPr lang="bg-BG" dirty="0" smtClean="0"/>
              <a:t> в </a:t>
            </a:r>
            <a:r>
              <a:rPr lang="bg-BG" b="1" dirty="0" smtClean="0"/>
              <a:t>реално време </a:t>
            </a:r>
            <a:r>
              <a:rPr lang="bg-BG" dirty="0" smtClean="0"/>
              <a:t>са:</a:t>
            </a:r>
          </a:p>
          <a:p>
            <a:pPr lvl="1"/>
            <a:r>
              <a:rPr lang="bg-BG" b="1" dirty="0" smtClean="0"/>
              <a:t>Разроговори</a:t>
            </a:r>
            <a:r>
              <a:rPr lang="bg-BG" dirty="0" smtClean="0"/>
              <a:t> в реално време (</a:t>
            </a:r>
            <a:r>
              <a:rPr lang="en-US" dirty="0" smtClean="0"/>
              <a:t>Internet Relay Chat</a:t>
            </a:r>
            <a:r>
              <a:rPr lang="bg-BG" dirty="0" smtClean="0"/>
              <a:t>)</a:t>
            </a:r>
            <a:endParaRPr lang="en-US" dirty="0" smtClean="0"/>
          </a:p>
          <a:p>
            <a:pPr lvl="1"/>
            <a:r>
              <a:rPr lang="bg-BG" b="1" dirty="0" smtClean="0"/>
              <a:t>Интернет телефония </a:t>
            </a:r>
            <a:r>
              <a:rPr lang="bg-BG" dirty="0" smtClean="0"/>
              <a:t>(</a:t>
            </a:r>
            <a:r>
              <a:rPr lang="en-US" dirty="0"/>
              <a:t>Voice over Internet Protocol</a:t>
            </a:r>
            <a:r>
              <a:rPr lang="bg-BG" dirty="0" smtClean="0"/>
              <a:t>)</a:t>
            </a:r>
            <a:endParaRPr lang="en-US" dirty="0" smtClean="0"/>
          </a:p>
          <a:p>
            <a:pPr lvl="1"/>
            <a:r>
              <a:rPr lang="bg-BG" dirty="0" smtClean="0"/>
              <a:t>Размяна на </a:t>
            </a:r>
            <a:r>
              <a:rPr lang="bg-BG" b="1" dirty="0" smtClean="0"/>
              <a:t>мигновени съобщения </a:t>
            </a:r>
            <a:r>
              <a:rPr lang="bg-BG" dirty="0" smtClean="0"/>
              <a:t>(</a:t>
            </a:r>
            <a:r>
              <a:rPr lang="en-US" dirty="0" smtClean="0"/>
              <a:t>Instant Messaging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Видове услуги за комуникация в реално време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2" y="4104000"/>
            <a:ext cx="2150096" cy="249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3820500"/>
            <a:ext cx="3060000" cy="3060000"/>
          </a:xfrm>
          <a:prstGeom prst="rect">
            <a:avLst/>
          </a:prstGeom>
        </p:spPr>
      </p:pic>
      <p:pic>
        <p:nvPicPr>
          <p:cNvPr id="2054" name="Picture 6" descr="Advantages of Instant Messaging Apps Marketing [2022] | Landb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00" y="4243500"/>
            <a:ext cx="3690000" cy="2214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Не давай </a:t>
            </a:r>
            <a:r>
              <a:rPr lang="bg-BG" dirty="0"/>
              <a:t>лична</a:t>
            </a:r>
            <a:r>
              <a:rPr lang="bg-BG" b="1" dirty="0"/>
              <a:t> информация </a:t>
            </a:r>
            <a:r>
              <a:rPr lang="bg-BG" dirty="0"/>
              <a:t>на </a:t>
            </a:r>
            <a:r>
              <a:rPr lang="bg-BG" b="1" dirty="0"/>
              <a:t>непознати</a:t>
            </a:r>
            <a:r>
              <a:rPr lang="bg-BG" dirty="0"/>
              <a:t> </a:t>
            </a:r>
            <a:r>
              <a:rPr lang="bg-BG" dirty="0" smtClean="0"/>
              <a:t>потребители</a:t>
            </a:r>
            <a:endParaRPr lang="en-US" b="1" dirty="0" smtClean="0"/>
          </a:p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Не отговаряй </a:t>
            </a:r>
            <a:r>
              <a:rPr lang="bg-BG" dirty="0" smtClean="0"/>
              <a:t>на </a:t>
            </a:r>
            <a:r>
              <a:rPr lang="bg-BG" b="1" dirty="0" smtClean="0"/>
              <a:t>съобщения</a:t>
            </a:r>
            <a:r>
              <a:rPr lang="bg-BG" dirty="0" smtClean="0"/>
              <a:t>, които са </a:t>
            </a:r>
            <a:r>
              <a:rPr lang="bg-BG" b="1" dirty="0" smtClean="0"/>
              <a:t>обидни</a:t>
            </a:r>
            <a:r>
              <a:rPr lang="bg-BG" dirty="0" smtClean="0"/>
              <a:t>, </a:t>
            </a:r>
            <a:r>
              <a:rPr lang="bg-BG" b="1" dirty="0" smtClean="0"/>
              <a:t>заплашителни</a:t>
            </a:r>
            <a:r>
              <a:rPr lang="en-US" dirty="0"/>
              <a:t> </a:t>
            </a:r>
            <a:r>
              <a:rPr lang="bg-BG" dirty="0" smtClean="0"/>
              <a:t>или те карат да се чувстваш </a:t>
            </a:r>
            <a:r>
              <a:rPr lang="bg-BG" b="1" dirty="0" smtClean="0"/>
              <a:t>неудобно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Не </a:t>
            </a:r>
            <a:r>
              <a:rPr lang="bg-BG" b="1" dirty="0">
                <a:solidFill>
                  <a:schemeClr val="bg1"/>
                </a:solidFill>
              </a:rPr>
              <a:t>се представяй </a:t>
            </a:r>
            <a:r>
              <a:rPr lang="bg-BG" dirty="0"/>
              <a:t>за </a:t>
            </a:r>
            <a:r>
              <a:rPr lang="bg-BG" b="1" dirty="0"/>
              <a:t>някого</a:t>
            </a:r>
            <a:r>
              <a:rPr lang="bg-BG" dirty="0"/>
              <a:t>, който </a:t>
            </a:r>
            <a:r>
              <a:rPr lang="bg-BG" b="1" dirty="0"/>
              <a:t>не си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правила за сигурност в интернет </a:t>
            </a:r>
            <a:r>
              <a:rPr lang="bg-BG" dirty="0" smtClean="0"/>
              <a:t>(2)</a:t>
            </a:r>
            <a:endParaRPr lang="en-US" dirty="0"/>
          </a:p>
        </p:txBody>
      </p:sp>
      <p:pic>
        <p:nvPicPr>
          <p:cNvPr id="7170" name="Picture 2" descr="10,900+ Phone Rage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10" y="4419000"/>
            <a:ext cx="3102040" cy="219474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dentity Theft: Don't Let It Happen to You or Your Customers | Techno F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91" y="4419000"/>
            <a:ext cx="3409169" cy="219474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ake - Free user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599" y="4073342"/>
            <a:ext cx="2540401" cy="254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0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Внимавай</a:t>
            </a:r>
            <a:r>
              <a:rPr lang="bg-BG" dirty="0"/>
              <a:t>, когато някой ти </a:t>
            </a:r>
            <a:r>
              <a:rPr lang="bg-BG" b="1" dirty="0"/>
              <a:t>предлага</a:t>
            </a:r>
            <a:r>
              <a:rPr lang="bg-BG" dirty="0"/>
              <a:t> нещо </a:t>
            </a:r>
            <a:r>
              <a:rPr lang="bg-BG" b="1" dirty="0"/>
              <a:t>безплатно</a:t>
            </a:r>
            <a:r>
              <a:rPr lang="bg-BG" dirty="0"/>
              <a:t> или те кани да се </a:t>
            </a:r>
            <a:r>
              <a:rPr lang="bg-BG" b="1" dirty="0"/>
              <a:t>включиш</a:t>
            </a:r>
            <a:r>
              <a:rPr lang="bg-BG" dirty="0"/>
              <a:t> в </a:t>
            </a:r>
            <a:r>
              <a:rPr lang="bg-BG" b="1" dirty="0"/>
              <a:t>дейност</a:t>
            </a:r>
            <a:r>
              <a:rPr lang="bg-BG" dirty="0"/>
              <a:t>, обещаваща </a:t>
            </a:r>
            <a:r>
              <a:rPr lang="bg-BG" b="1" dirty="0"/>
              <a:t>лесна </a:t>
            </a:r>
            <a:r>
              <a:rPr lang="bg-BG" b="1" dirty="0" smtClean="0"/>
              <a:t>печалба</a:t>
            </a:r>
            <a:endParaRPr lang="bg-BG" b="1" dirty="0"/>
          </a:p>
          <a:p>
            <a:r>
              <a:rPr lang="bg-BG" dirty="0"/>
              <a:t>Бъди </a:t>
            </a:r>
            <a:r>
              <a:rPr lang="bg-BG" b="1" dirty="0"/>
              <a:t>вежлив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уважавай</a:t>
            </a:r>
            <a:r>
              <a:rPr lang="bg-BG" dirty="0"/>
              <a:t> </a:t>
            </a:r>
            <a:r>
              <a:rPr lang="bg-BG" b="1" dirty="0"/>
              <a:t>правата</a:t>
            </a:r>
            <a:r>
              <a:rPr lang="bg-BG" dirty="0"/>
              <a:t> на </a:t>
            </a:r>
            <a:r>
              <a:rPr lang="bg-BG" dirty="0" smtClean="0"/>
              <a:t>другите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правила за сигурност в интернет </a:t>
            </a:r>
            <a:r>
              <a:rPr lang="bg-BG" dirty="0" smtClean="0"/>
              <a:t>(3)</a:t>
            </a:r>
            <a:endParaRPr lang="en-US" dirty="0"/>
          </a:p>
        </p:txBody>
      </p:sp>
      <p:pic>
        <p:nvPicPr>
          <p:cNvPr id="6146" name="Picture 2" descr="Lottery scams: Don't be fool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00" y="3668374"/>
            <a:ext cx="5192064" cy="27042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3668374"/>
            <a:ext cx="4663762" cy="26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4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Разговори в реално време </a:t>
            </a:r>
            <a:r>
              <a:rPr lang="en-US" sz="2800" dirty="0">
                <a:solidFill>
                  <a:schemeClr val="bg2"/>
                </a:solidFill>
              </a:rPr>
              <a:t>(</a:t>
            </a:r>
            <a:r>
              <a:rPr lang="en-US" sz="2800" b="1" dirty="0">
                <a:solidFill>
                  <a:schemeClr val="bg2"/>
                </a:solidFill>
              </a:rPr>
              <a:t>IRC</a:t>
            </a:r>
            <a:r>
              <a:rPr lang="en-US" sz="2800" dirty="0" smtClean="0">
                <a:solidFill>
                  <a:schemeClr val="bg2"/>
                </a:solidFill>
              </a:rPr>
              <a:t>)</a:t>
            </a:r>
            <a:r>
              <a:rPr lang="bg-BG" sz="2800" dirty="0" smtClean="0">
                <a:solidFill>
                  <a:schemeClr val="bg2"/>
                </a:solidFill>
              </a:rPr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– </a:t>
            </a:r>
            <a:r>
              <a:rPr lang="ru-RU" sz="2800" dirty="0">
                <a:solidFill>
                  <a:schemeClr val="bg2"/>
                </a:solidFill>
              </a:rPr>
              <a:t>едновременно </a:t>
            </a:r>
            <a:r>
              <a:rPr lang="ru-RU" sz="2800" b="1" dirty="0">
                <a:solidFill>
                  <a:schemeClr val="bg2"/>
                </a:solidFill>
              </a:rPr>
              <a:t>общуване</a:t>
            </a:r>
            <a:r>
              <a:rPr lang="ru-RU" sz="2800" dirty="0">
                <a:solidFill>
                  <a:schemeClr val="bg2"/>
                </a:solidFill>
              </a:rPr>
              <a:t> в </a:t>
            </a:r>
            <a:r>
              <a:rPr lang="ru-RU" sz="2800" b="1" dirty="0">
                <a:solidFill>
                  <a:schemeClr val="bg2"/>
                </a:solidFill>
              </a:rPr>
              <a:t>реално</a:t>
            </a:r>
            <a:r>
              <a:rPr lang="ru-RU" sz="2800" dirty="0">
                <a:solidFill>
                  <a:schemeClr val="bg2"/>
                </a:solidFill>
              </a:rPr>
              <a:t> </a:t>
            </a:r>
            <a:r>
              <a:rPr lang="ru-RU" sz="2800" b="1" dirty="0">
                <a:solidFill>
                  <a:schemeClr val="bg2"/>
                </a:solidFill>
              </a:rPr>
              <a:t>време</a:t>
            </a:r>
            <a:r>
              <a:rPr lang="ru-RU" sz="2800" dirty="0">
                <a:solidFill>
                  <a:schemeClr val="bg2"/>
                </a:solidFill>
              </a:rPr>
              <a:t> с потребители от целия свят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Интернет </a:t>
            </a: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телефония </a:t>
            </a:r>
            <a:r>
              <a:rPr lang="ru-RU" sz="2800" dirty="0" smtClean="0">
                <a:solidFill>
                  <a:schemeClr val="bg2"/>
                </a:solidFill>
              </a:rPr>
              <a:t>(</a:t>
            </a:r>
            <a:r>
              <a:rPr lang="en-US" sz="2800" b="1" dirty="0" smtClean="0">
                <a:solidFill>
                  <a:schemeClr val="bg2"/>
                </a:solidFill>
              </a:rPr>
              <a:t>VoIP</a:t>
            </a:r>
            <a:r>
              <a:rPr lang="bg-BG" sz="2800" dirty="0" smtClean="0">
                <a:solidFill>
                  <a:schemeClr val="bg2"/>
                </a:solidFill>
              </a:rPr>
              <a:t>) </a:t>
            </a:r>
            <a:r>
              <a:rPr lang="ru-RU" sz="2800" dirty="0" smtClean="0">
                <a:solidFill>
                  <a:schemeClr val="bg2"/>
                </a:solidFill>
              </a:rPr>
              <a:t>– </a:t>
            </a:r>
            <a:r>
              <a:rPr lang="ru-RU" sz="2800" dirty="0">
                <a:solidFill>
                  <a:schemeClr val="bg2"/>
                </a:solidFill>
              </a:rPr>
              <a:t>технология, която </a:t>
            </a:r>
            <a:r>
              <a:rPr lang="ru-RU" sz="2800" b="1" dirty="0" smtClean="0">
                <a:solidFill>
                  <a:schemeClr val="bg2"/>
                </a:solidFill>
              </a:rPr>
              <a:t>пренася глас </a:t>
            </a:r>
            <a:r>
              <a:rPr lang="ru-RU" sz="2800" dirty="0">
                <a:solidFill>
                  <a:schemeClr val="bg2"/>
                </a:solidFill>
              </a:rPr>
              <a:t>благодарение на </a:t>
            </a:r>
            <a:r>
              <a:rPr lang="ru-RU" sz="2800" dirty="0" smtClean="0">
                <a:solidFill>
                  <a:schemeClr val="bg2"/>
                </a:solidFill>
              </a:rPr>
              <a:t>инфраструктурата на</a:t>
            </a:r>
            <a:r>
              <a:rPr lang="ru-RU" sz="2800" dirty="0">
                <a:solidFill>
                  <a:schemeClr val="bg2"/>
                </a:solidFill>
              </a:rPr>
              <a:t> </a:t>
            </a:r>
            <a:r>
              <a:rPr lang="ru-RU" sz="2800" b="1" dirty="0" smtClean="0">
                <a:solidFill>
                  <a:schemeClr val="bg2"/>
                </a:solidFill>
              </a:rPr>
              <a:t>интернет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Размяна на мигновени </a:t>
            </a:r>
            <a:r>
              <a:rPr lang="ru-RU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съобщения </a:t>
            </a:r>
            <a:r>
              <a:rPr lang="ru-RU" sz="2800" dirty="0" smtClean="0">
                <a:solidFill>
                  <a:schemeClr val="bg2"/>
                </a:solidFill>
              </a:rPr>
              <a:t>– онлайн </a:t>
            </a:r>
            <a:r>
              <a:rPr lang="ru-RU" sz="2800" b="1" dirty="0">
                <a:solidFill>
                  <a:schemeClr val="bg2"/>
                </a:solidFill>
              </a:rPr>
              <a:t>чат</a:t>
            </a:r>
            <a:r>
              <a:rPr lang="ru-RU" sz="2800" dirty="0">
                <a:solidFill>
                  <a:schemeClr val="bg2"/>
                </a:solidFill>
              </a:rPr>
              <a:t> за </a:t>
            </a:r>
            <a:r>
              <a:rPr lang="ru-RU" sz="2800" b="1" dirty="0">
                <a:solidFill>
                  <a:schemeClr val="bg2"/>
                </a:solidFill>
              </a:rPr>
              <a:t>изпращане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текстови съобщения</a:t>
            </a:r>
            <a:r>
              <a:rPr lang="ru-RU" sz="2800" dirty="0">
                <a:solidFill>
                  <a:schemeClr val="bg2"/>
                </a:solidFill>
              </a:rPr>
              <a:t>, </a:t>
            </a:r>
            <a:r>
              <a:rPr lang="ru-RU" sz="2800" b="1" dirty="0">
                <a:solidFill>
                  <a:schemeClr val="bg2"/>
                </a:solidFill>
              </a:rPr>
              <a:t>файлове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dirty="0" smtClean="0">
                <a:solidFill>
                  <a:schemeClr val="bg2"/>
                </a:solidFill>
              </a:rPr>
              <a:t>т.н. </a:t>
            </a:r>
            <a:r>
              <a:rPr lang="ru-RU" sz="2800" dirty="0">
                <a:solidFill>
                  <a:schemeClr val="bg2"/>
                </a:solidFill>
              </a:rPr>
              <a:t>в </a:t>
            </a:r>
            <a:r>
              <a:rPr lang="ru-RU" sz="2800" b="1" dirty="0" smtClean="0">
                <a:solidFill>
                  <a:schemeClr val="bg2"/>
                </a:solidFill>
              </a:rPr>
              <a:t>реално време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Discord</a:t>
            </a:r>
            <a:r>
              <a:rPr lang="en-US" sz="2800" dirty="0" smtClean="0">
                <a:solidFill>
                  <a:schemeClr val="bg2"/>
                </a:solidFill>
              </a:rPr>
              <a:t> – </a:t>
            </a:r>
            <a:r>
              <a:rPr lang="ru-RU" sz="2800" dirty="0" smtClean="0">
                <a:solidFill>
                  <a:schemeClr val="bg2"/>
                </a:solidFill>
              </a:rPr>
              <a:t>безплатна </a:t>
            </a:r>
            <a:r>
              <a:rPr lang="ru-RU" sz="2800" b="1" dirty="0">
                <a:solidFill>
                  <a:schemeClr val="bg2"/>
                </a:solidFill>
              </a:rPr>
              <a:t>платформа</a:t>
            </a:r>
            <a:r>
              <a:rPr lang="ru-RU" sz="2800" dirty="0">
                <a:solidFill>
                  <a:schemeClr val="bg2"/>
                </a:solidFill>
              </a:rPr>
              <a:t> за </a:t>
            </a:r>
            <a:r>
              <a:rPr lang="ru-RU" sz="2800" b="1" dirty="0">
                <a:solidFill>
                  <a:schemeClr val="bg2"/>
                </a:solidFill>
              </a:rPr>
              <a:t>текстова</a:t>
            </a:r>
            <a:r>
              <a:rPr lang="ru-RU" sz="2800" dirty="0">
                <a:solidFill>
                  <a:schemeClr val="bg2"/>
                </a:solidFill>
              </a:rPr>
              <a:t>, </a:t>
            </a:r>
            <a:r>
              <a:rPr lang="ru-RU" sz="2800" b="1" dirty="0">
                <a:solidFill>
                  <a:schemeClr val="bg2"/>
                </a:solidFill>
              </a:rPr>
              <a:t>гласова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видеовръзка</a:t>
            </a:r>
            <a:r>
              <a:rPr lang="ru-RU" sz="2800" dirty="0">
                <a:solidFill>
                  <a:schemeClr val="bg2"/>
                </a:solidFill>
              </a:rPr>
              <a:t> чрез </a:t>
            </a:r>
            <a:r>
              <a:rPr lang="ru-RU" sz="2800" b="1" dirty="0" smtClean="0">
                <a:solidFill>
                  <a:schemeClr val="bg2"/>
                </a:solidFill>
              </a:rPr>
              <a:t>интернет</a:t>
            </a:r>
            <a:endParaRPr lang="en-US" sz="2800" b="1" dirty="0" smtClean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Правила</a:t>
            </a:r>
            <a:r>
              <a:rPr lang="ru-RU" sz="2800" dirty="0">
                <a:solidFill>
                  <a:schemeClr val="bg2"/>
                </a:solidFill>
              </a:rPr>
              <a:t> за </a:t>
            </a:r>
            <a:r>
              <a:rPr lang="ru-RU" sz="2800" b="1" dirty="0">
                <a:solidFill>
                  <a:schemeClr val="bg2"/>
                </a:solidFill>
              </a:rPr>
              <a:t>сигурност</a:t>
            </a:r>
            <a:r>
              <a:rPr lang="ru-RU" sz="2800" dirty="0">
                <a:solidFill>
                  <a:schemeClr val="bg2"/>
                </a:solidFill>
              </a:rPr>
              <a:t> в </a:t>
            </a:r>
            <a:r>
              <a:rPr lang="ru-RU" sz="2800" b="1" dirty="0" smtClean="0">
                <a:solidFill>
                  <a:schemeClr val="bg2"/>
                </a:solidFill>
              </a:rPr>
              <a:t>интернет</a:t>
            </a:r>
            <a:endParaRPr lang="ru-RU" sz="2800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Разговори в реално време </a:t>
            </a:r>
            <a:r>
              <a:rPr lang="bg-BG" dirty="0" smtClean="0"/>
              <a:t>(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nternet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elay 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/>
              <a:t>hat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bg-BG" dirty="0" smtClean="0"/>
              <a:t>– </a:t>
            </a:r>
            <a:r>
              <a:rPr lang="ru-RU" dirty="0" smtClean="0"/>
              <a:t>позволява </a:t>
            </a:r>
            <a:r>
              <a:rPr lang="ru-RU" b="1" dirty="0" smtClean="0"/>
              <a:t>едновременно общуване </a:t>
            </a:r>
            <a:r>
              <a:rPr lang="ru-RU" dirty="0" smtClean="0"/>
              <a:t>в </a:t>
            </a:r>
            <a:r>
              <a:rPr lang="ru-RU" b="1" dirty="0" smtClean="0"/>
              <a:t>реално време </a:t>
            </a:r>
            <a:r>
              <a:rPr lang="ru-RU" dirty="0" smtClean="0"/>
              <a:t>с потребители от целия свят</a:t>
            </a:r>
          </a:p>
          <a:p>
            <a:pPr lvl="1"/>
            <a:r>
              <a:rPr lang="ru-RU" dirty="0" smtClean="0"/>
              <a:t>Нарича се </a:t>
            </a:r>
            <a:r>
              <a:rPr lang="ru-RU" b="1" dirty="0" smtClean="0">
                <a:solidFill>
                  <a:schemeClr val="bg1"/>
                </a:solidFill>
              </a:rPr>
              <a:t>чат</a:t>
            </a:r>
            <a:r>
              <a:rPr lang="ru-RU" dirty="0" smtClean="0"/>
              <a:t> (</a:t>
            </a:r>
            <a:r>
              <a:rPr lang="en-US" b="1" dirty="0" smtClean="0"/>
              <a:t>chat</a:t>
            </a:r>
            <a:r>
              <a:rPr lang="ru-RU" dirty="0" smtClean="0"/>
              <a:t>), което преведено от английски означава "</a:t>
            </a:r>
            <a:r>
              <a:rPr lang="ru-RU" b="1" dirty="0" smtClean="0"/>
              <a:t>бърборене</a:t>
            </a:r>
            <a:r>
              <a:rPr lang="ru-RU" dirty="0" smtClean="0"/>
              <a:t>"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Разговори в реално време </a:t>
            </a:r>
            <a:r>
              <a:rPr lang="ru-RU" dirty="0" smtClean="0"/>
              <a:t>(IRC</a:t>
            </a:r>
            <a:r>
              <a:rPr lang="ru-RU" dirty="0"/>
              <a:t>)</a:t>
            </a:r>
            <a:endParaRPr lang="en-US" dirty="0"/>
          </a:p>
        </p:txBody>
      </p:sp>
      <p:pic>
        <p:nvPicPr>
          <p:cNvPr id="3080" name="Picture 8" descr="Four Ways Video is Changing the Customer Support Landscape - Freshdesk Bl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27" y="4156447"/>
            <a:ext cx="6414845" cy="256844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32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Всеки </a:t>
            </a:r>
            <a:r>
              <a:rPr lang="ru-RU" b="1" dirty="0"/>
              <a:t>потребител</a:t>
            </a:r>
            <a:r>
              <a:rPr lang="ru-RU" dirty="0"/>
              <a:t> има уникално "</a:t>
            </a:r>
            <a:r>
              <a:rPr lang="ru-RU" b="1" dirty="0"/>
              <a:t>име</a:t>
            </a:r>
            <a:r>
              <a:rPr lang="ru-RU" dirty="0"/>
              <a:t>" – </a:t>
            </a:r>
            <a:r>
              <a:rPr lang="ru-RU" b="1" dirty="0">
                <a:solidFill>
                  <a:schemeClr val="bg1"/>
                </a:solidFill>
              </a:rPr>
              <a:t>псевдоним</a:t>
            </a:r>
            <a:r>
              <a:rPr lang="ru-RU" dirty="0"/>
              <a:t> </a:t>
            </a:r>
            <a:r>
              <a:rPr lang="ru-RU" dirty="0" smtClean="0"/>
              <a:t>(</a:t>
            </a:r>
            <a:r>
              <a:rPr lang="ru-RU" b="1" dirty="0" smtClean="0"/>
              <a:t>nickname</a:t>
            </a:r>
            <a:r>
              <a:rPr lang="ru-RU" dirty="0" smtClean="0"/>
              <a:t>), </a:t>
            </a:r>
            <a:r>
              <a:rPr lang="ru-RU" dirty="0"/>
              <a:t>различаващ го от останалите</a:t>
            </a:r>
            <a:endParaRPr lang="en-US" dirty="0"/>
          </a:p>
          <a:p>
            <a:pPr lvl="1"/>
            <a:r>
              <a:rPr lang="ru-RU" dirty="0"/>
              <a:t>Псевдонимът е </a:t>
            </a:r>
            <a:r>
              <a:rPr lang="ru-RU" b="1" dirty="0"/>
              <a:t>измислен</a:t>
            </a:r>
            <a:r>
              <a:rPr lang="ru-RU" dirty="0"/>
              <a:t> и служи като </a:t>
            </a:r>
            <a:r>
              <a:rPr lang="ru-RU" b="1" dirty="0"/>
              <a:t>алтернатива</a:t>
            </a:r>
            <a:r>
              <a:rPr lang="ru-RU" dirty="0"/>
              <a:t> на </a:t>
            </a:r>
            <a:r>
              <a:rPr lang="ru-RU" b="1" dirty="0"/>
              <a:t>истинското име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Псевдоним</a:t>
            </a:r>
            <a:endParaRPr lang="en-US" dirty="0"/>
          </a:p>
        </p:txBody>
      </p:sp>
      <p:pic>
        <p:nvPicPr>
          <p:cNvPr id="4100" name="Picture 4" descr="nickname-generator/README.md at master · dasmig/nickname-generator ·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00" y="3588241"/>
            <a:ext cx="6165000" cy="3082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6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15598" cy="5528766"/>
          </a:xfrm>
        </p:spPr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Сървърът</a:t>
            </a:r>
            <a:r>
              <a:rPr lang="ru-RU" b="1" dirty="0" smtClean="0"/>
              <a:t> </a:t>
            </a:r>
            <a:r>
              <a:rPr lang="ru-RU" dirty="0" smtClean="0"/>
              <a:t>(</a:t>
            </a:r>
            <a:r>
              <a:rPr lang="ru-RU" b="1" dirty="0" smtClean="0"/>
              <a:t>компютърът</a:t>
            </a:r>
            <a:r>
              <a:rPr lang="ru-RU" dirty="0" smtClean="0"/>
              <a:t>), </a:t>
            </a:r>
            <a:r>
              <a:rPr lang="ru-RU" dirty="0"/>
              <a:t>който предоставя услугата, </a:t>
            </a:r>
            <a:r>
              <a:rPr lang="ru-RU" b="1" dirty="0"/>
              <a:t>организира</a:t>
            </a:r>
            <a:r>
              <a:rPr lang="ru-RU" dirty="0"/>
              <a:t> потребителите в </a:t>
            </a:r>
            <a:r>
              <a:rPr lang="ru-RU" b="1" dirty="0" smtClean="0"/>
              <a:t>групи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ru-RU" dirty="0" smtClean="0"/>
              <a:t>наречени </a:t>
            </a:r>
            <a:r>
              <a:rPr lang="ru-RU" b="1" dirty="0" smtClean="0">
                <a:solidFill>
                  <a:schemeClr val="bg1"/>
                </a:solidFill>
              </a:rPr>
              <a:t>канали</a:t>
            </a:r>
          </a:p>
          <a:p>
            <a:pPr lvl="1"/>
            <a:r>
              <a:rPr lang="ru-RU" dirty="0"/>
              <a:t>Всяко </a:t>
            </a:r>
            <a:r>
              <a:rPr lang="ru-RU" b="1" dirty="0"/>
              <a:t>съобщение</a:t>
            </a:r>
            <a:r>
              <a:rPr lang="ru-RU" dirty="0"/>
              <a:t>, </a:t>
            </a:r>
            <a:r>
              <a:rPr lang="ru-RU" dirty="0" smtClean="0"/>
              <a:t>изпратено </a:t>
            </a:r>
            <a:r>
              <a:rPr lang="ru-RU" dirty="0"/>
              <a:t>в </a:t>
            </a:r>
            <a:r>
              <a:rPr lang="ru-RU" b="1" dirty="0"/>
              <a:t>групата</a:t>
            </a:r>
            <a:r>
              <a:rPr lang="ru-RU" dirty="0"/>
              <a:t>, достига до </a:t>
            </a:r>
            <a:r>
              <a:rPr lang="ru-RU" b="1" dirty="0"/>
              <a:t>всички</a:t>
            </a:r>
            <a:r>
              <a:rPr lang="ru-RU" dirty="0"/>
              <a:t> </a:t>
            </a:r>
            <a:r>
              <a:rPr lang="ru-RU" b="1" dirty="0" smtClean="0"/>
              <a:t>участници</a:t>
            </a:r>
          </a:p>
          <a:p>
            <a:r>
              <a:rPr lang="ru-RU" b="1" dirty="0" smtClean="0"/>
              <a:t>Имената</a:t>
            </a:r>
            <a:r>
              <a:rPr lang="ru-RU" dirty="0" smtClean="0"/>
              <a:t> на каналите </a:t>
            </a:r>
            <a:r>
              <a:rPr lang="ru-RU" b="1" dirty="0" smtClean="0"/>
              <a:t>започват</a:t>
            </a:r>
            <a:r>
              <a:rPr lang="ru-RU" dirty="0" smtClean="0"/>
              <a:t> със знака "</a:t>
            </a:r>
            <a:r>
              <a:rPr lang="en-US" b="1" dirty="0" smtClean="0">
                <a:solidFill>
                  <a:schemeClr val="bg1"/>
                </a:solidFill>
              </a:rPr>
              <a:t>#</a:t>
            </a:r>
            <a:r>
              <a:rPr lang="en-US" dirty="0" smtClean="0"/>
              <a:t>" </a:t>
            </a:r>
            <a:r>
              <a:rPr lang="bg-BG" dirty="0" smtClean="0"/>
              <a:t>(</a:t>
            </a:r>
            <a:r>
              <a:rPr lang="bg-BG" b="1" dirty="0" smtClean="0"/>
              <a:t>диез</a:t>
            </a:r>
            <a:r>
              <a:rPr lang="bg-BG" dirty="0" smtClean="0"/>
              <a:t>)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Канали в</a:t>
            </a:r>
            <a:r>
              <a:rPr lang="en-US" dirty="0"/>
              <a:t> </a:t>
            </a:r>
            <a:r>
              <a:rPr lang="en-US" dirty="0" smtClean="0"/>
              <a:t>IRC</a:t>
            </a:r>
            <a:endParaRPr lang="en-US" dirty="0"/>
          </a:p>
        </p:txBody>
      </p:sp>
      <p:pic>
        <p:nvPicPr>
          <p:cNvPr id="5122" name="Picture 2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946" y="1314000"/>
            <a:ext cx="3372138" cy="465355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17015" y="5967551"/>
            <a:ext cx="29700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/>
              <a:t>Първият </a:t>
            </a:r>
            <a:r>
              <a:rPr lang="en-US" sz="2400" b="1" dirty="0" smtClean="0"/>
              <a:t>IRC </a:t>
            </a:r>
            <a:r>
              <a:rPr lang="bg-BG" sz="2400" b="1" dirty="0" smtClean="0"/>
              <a:t>сървър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997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Възможни са и </a:t>
            </a:r>
            <a:r>
              <a:rPr lang="ru-RU" b="1" dirty="0"/>
              <a:t>лични разговори </a:t>
            </a:r>
            <a:r>
              <a:rPr lang="ru-RU" dirty="0"/>
              <a:t>между </a:t>
            </a:r>
            <a:r>
              <a:rPr lang="ru-RU" b="1" dirty="0"/>
              <a:t>двама потребители</a:t>
            </a:r>
            <a:endParaRPr lang="en-US" b="1" dirty="0"/>
          </a:p>
          <a:p>
            <a:r>
              <a:rPr lang="ru-RU" dirty="0"/>
              <a:t>Всяка </a:t>
            </a:r>
            <a:r>
              <a:rPr lang="ru-RU" b="1" dirty="0"/>
              <a:t>IRC мрежа </a:t>
            </a:r>
            <a:r>
              <a:rPr lang="ru-RU" dirty="0"/>
              <a:t>е </a:t>
            </a:r>
            <a:r>
              <a:rPr lang="ru-RU" b="1" dirty="0"/>
              <a:t>отделна</a:t>
            </a:r>
            <a:r>
              <a:rPr lang="ru-RU" dirty="0"/>
              <a:t>, и потребителите могат да </a:t>
            </a:r>
            <a:r>
              <a:rPr lang="ru-RU" b="1" dirty="0"/>
              <a:t>общуват</a:t>
            </a:r>
            <a:r>
              <a:rPr lang="ru-RU" dirty="0"/>
              <a:t> само в рамките на </a:t>
            </a:r>
            <a:r>
              <a:rPr lang="ru-RU" b="1" dirty="0"/>
              <a:t>същата мрежа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и ограничения на IRC мрежите</a:t>
            </a:r>
            <a:endParaRPr lang="en-US" dirty="0"/>
          </a:p>
        </p:txBody>
      </p:sp>
      <p:pic>
        <p:nvPicPr>
          <p:cNvPr id="6146" name="Picture 2" descr="Video Call Friends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0" y="3463379"/>
            <a:ext cx="4535235" cy="30210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ser access denied icon in editable flat outline design 5231268 Vector Art  at Vecteezy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07" y="3395909"/>
            <a:ext cx="3259591" cy="32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4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Интернет телефония </a:t>
            </a:r>
            <a:r>
              <a:rPr lang="bg-BG" dirty="0" smtClean="0"/>
              <a:t>(</a:t>
            </a:r>
            <a:r>
              <a:rPr lang="en-US" b="1" dirty="0">
                <a:solidFill>
                  <a:schemeClr val="bg1"/>
                </a:solidFill>
              </a:rPr>
              <a:t>V</a:t>
            </a:r>
            <a:r>
              <a:rPr lang="en-US" dirty="0"/>
              <a:t>oice </a:t>
            </a:r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dirty="0"/>
              <a:t>ver 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nternet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/>
              <a:t>rotocol</a:t>
            </a:r>
            <a:r>
              <a:rPr lang="bg-BG" dirty="0" smtClean="0"/>
              <a:t>)</a:t>
            </a:r>
            <a:r>
              <a:rPr lang="en-US" dirty="0" smtClean="0"/>
              <a:t> – </a:t>
            </a:r>
            <a:r>
              <a:rPr lang="ru-RU" dirty="0" smtClean="0"/>
              <a:t>технология</a:t>
            </a:r>
            <a:r>
              <a:rPr lang="ru-RU" dirty="0"/>
              <a:t>, която позволява </a:t>
            </a:r>
            <a:r>
              <a:rPr lang="ru-RU" b="1" dirty="0"/>
              <a:t>пренасянето</a:t>
            </a:r>
            <a:r>
              <a:rPr lang="ru-RU" dirty="0"/>
              <a:t> на </a:t>
            </a:r>
            <a:r>
              <a:rPr lang="ru-RU" b="1" dirty="0"/>
              <a:t>глас</a:t>
            </a:r>
            <a:r>
              <a:rPr lang="ru-RU" dirty="0"/>
              <a:t> </a:t>
            </a:r>
            <a:r>
              <a:rPr lang="ru-RU" dirty="0" smtClean="0"/>
              <a:t>благодарение </a:t>
            </a:r>
            <a:r>
              <a:rPr lang="ru-RU" dirty="0"/>
              <a:t>на </a:t>
            </a:r>
            <a:r>
              <a:rPr lang="ru-RU" b="1" dirty="0"/>
              <a:t>инфраструктурата</a:t>
            </a:r>
            <a:r>
              <a:rPr lang="ru-RU" dirty="0"/>
              <a:t> на </a:t>
            </a:r>
            <a:r>
              <a:rPr lang="ru-RU" b="1" dirty="0" smtClean="0"/>
              <a:t>интернет</a:t>
            </a:r>
            <a:endParaRPr lang="en-US" b="1" dirty="0" smtClean="0"/>
          </a:p>
          <a:p>
            <a:pPr lvl="1"/>
            <a:r>
              <a:rPr lang="bg-BG" dirty="0" smtClean="0"/>
              <a:t>Съществува и </a:t>
            </a:r>
            <a:r>
              <a:rPr lang="en-US" b="1" dirty="0" smtClean="0"/>
              <a:t>mVoIP</a:t>
            </a:r>
            <a:r>
              <a:rPr lang="en-US" dirty="0" smtClean="0"/>
              <a:t> (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 smtClean="0"/>
              <a:t>obile </a:t>
            </a:r>
            <a:r>
              <a:rPr lang="en-US" b="1" dirty="0">
                <a:solidFill>
                  <a:schemeClr val="bg1"/>
                </a:solidFill>
              </a:rPr>
              <a:t>VoIP</a:t>
            </a:r>
            <a:r>
              <a:rPr lang="en-US" dirty="0" smtClean="0"/>
              <a:t>) </a:t>
            </a:r>
            <a:r>
              <a:rPr lang="bg-BG" dirty="0" smtClean="0"/>
              <a:t>технология, която използва </a:t>
            </a:r>
            <a:r>
              <a:rPr lang="bg-BG" b="1" dirty="0" smtClean="0"/>
              <a:t>мобилните устройства </a:t>
            </a:r>
            <a:r>
              <a:rPr lang="bg-BG" dirty="0" smtClean="0"/>
              <a:t>– смартфони, таблети и т.н.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Интернет телефония</a:t>
            </a:r>
            <a:r>
              <a:rPr lang="en-US" dirty="0" smtClean="0"/>
              <a:t> (VoIP)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00" y="4247878"/>
            <a:ext cx="2150096" cy="249300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3/33/Cisco_7960_IP_Phone.JPG/220px-Cisco_7960_IP_Ph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00" y="4404815"/>
            <a:ext cx="2905500" cy="217912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29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4438</TotalTime>
  <Words>1190</Words>
  <Application>Microsoft Office PowerPoint</Application>
  <PresentationFormat>Widescreen</PresentationFormat>
  <Paragraphs>190</Paragraphs>
  <Slides>44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맑은 고딕</vt:lpstr>
      <vt:lpstr>Arial</vt:lpstr>
      <vt:lpstr>Calibri</vt:lpstr>
      <vt:lpstr>Consolas</vt:lpstr>
      <vt:lpstr>Wingdings</vt:lpstr>
      <vt:lpstr>SoftUni</vt:lpstr>
      <vt:lpstr>Средства за комуникация в реално време</vt:lpstr>
      <vt:lpstr>Съдържание</vt:lpstr>
      <vt:lpstr>͏Видове услуги за комуникация в реално време</vt:lpstr>
      <vt:lpstr>Видове услуги за комуникация в реално време</vt:lpstr>
      <vt:lpstr>Разговори в реално време (IRC)</vt:lpstr>
      <vt:lpstr>Псевдоним</vt:lpstr>
      <vt:lpstr>Канали в IRC</vt:lpstr>
      <vt:lpstr>Функции и ограничения на IRC мрежите</vt:lpstr>
      <vt:lpstr>Интернет телефония (VoIP)</vt:lpstr>
      <vt:lpstr>Програми за VoIP/mVoIP</vt:lpstr>
      <vt:lpstr>Размяна на мигновени съобщения</vt:lpstr>
      <vt:lpstr>Програми за размяна на мигновени съобщения</vt:lpstr>
      <vt:lpstr>Discord</vt:lpstr>
      <vt:lpstr>Какво е Discord?</vt:lpstr>
      <vt:lpstr>Инсталиране на Discord</vt:lpstr>
      <vt:lpstr>Създаване на профил в Discord</vt:lpstr>
      <vt:lpstr>Създаване на акаунт</vt:lpstr>
      <vt:lpstr>Създаване на акаунт</vt:lpstr>
      <vt:lpstr>Създаване на акаунт</vt:lpstr>
      <vt:lpstr>Създаване на акаунт</vt:lpstr>
      <vt:lpstr>Настройки в Discord</vt:lpstr>
      <vt:lpstr>Настройки в Discord</vt:lpstr>
      <vt:lpstr>Настройки в Discord</vt:lpstr>
      <vt:lpstr>Смяна на език</vt:lpstr>
      <vt:lpstr>Смяна на език</vt:lpstr>
      <vt:lpstr>Работа с Discord</vt:lpstr>
      <vt:lpstr>Добавяне на приятел</vt:lpstr>
      <vt:lpstr>Добавяне на приятел</vt:lpstr>
      <vt:lpstr>Чат с приятел</vt:lpstr>
      <vt:lpstr>Основни елементи на програмата</vt:lpstr>
      <vt:lpstr>Създаване на група в Discord</vt:lpstr>
      <vt:lpstr>Създаване на група</vt:lpstr>
      <vt:lpstr>Създаване на група</vt:lpstr>
      <vt:lpstr>Създаване на група</vt:lpstr>
      <vt:lpstr>Елементи на групата</vt:lpstr>
      <vt:lpstr>Промяна на името на групата</vt:lpstr>
      <vt:lpstr>Промяна на името на групата</vt:lpstr>
      <vt:lpstr>Правила за сигурност в интернет</vt:lpstr>
      <vt:lpstr>Основни правила за сигурност в интернет (1)</vt:lpstr>
      <vt:lpstr>Основни правила за сигурност в интернет (2)</vt:lpstr>
      <vt:lpstr>Основни правила за сигурност в интернет (3)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Средства за комуникация в реално време. Правила за сигурност в интернет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821</cp:revision>
  <dcterms:created xsi:type="dcterms:W3CDTF">2018-05-23T13:08:44Z</dcterms:created>
  <dcterms:modified xsi:type="dcterms:W3CDTF">2024-09-01T14:19:55Z</dcterms:modified>
  <cp:category/>
</cp:coreProperties>
</file>